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9" r:id="rId1"/>
  </p:sldMasterIdLst>
  <p:notesMasterIdLst>
    <p:notesMasterId r:id="rId8"/>
  </p:notesMasterIdLst>
  <p:handoutMasterIdLst>
    <p:handoutMasterId r:id="rId9"/>
  </p:handoutMasterIdLst>
  <p:sldIdLst>
    <p:sldId id="373" r:id="rId2"/>
    <p:sldId id="375" r:id="rId3"/>
    <p:sldId id="376" r:id="rId4"/>
    <p:sldId id="257" r:id="rId5"/>
    <p:sldId id="377" r:id="rId6"/>
    <p:sldId id="378" r:id="rId7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FFFFFF"/>
    <a:srgbClr val="000066"/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63" autoAdjust="0"/>
    <p:restoredTop sz="94660"/>
  </p:normalViewPr>
  <p:slideViewPr>
    <p:cSldViewPr>
      <p:cViewPr>
        <p:scale>
          <a:sx n="66" d="100"/>
          <a:sy n="66" d="100"/>
        </p:scale>
        <p:origin x="-486" y="-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1788" y="-84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38070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47" tIns="47873" rIns="95747" bIns="4787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3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587" y="0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47" tIns="47873" rIns="95747" bIns="4787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/>
            </a:lvl1pPr>
          </a:lstStyle>
          <a:p>
            <a:pPr>
              <a:defRPr/>
            </a:pPr>
            <a:fld id="{F111FC4B-F444-47C2-A346-7FE48CABADF6}" type="datetimeFigureOut">
              <a:rPr lang="en-US"/>
              <a:pPr>
                <a:defRPr/>
              </a:pPr>
              <a:t>2/21/2013</a:t>
            </a:fld>
            <a:endParaRPr lang="en-US" dirty="0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520" y="4561226"/>
            <a:ext cx="5852160" cy="432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47" tIns="47873" rIns="95747" bIns="4787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9173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47" tIns="47873" rIns="95747" bIns="4787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3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587" y="9119173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47" tIns="47873" rIns="95747" bIns="4787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/>
            </a:lvl1pPr>
          </a:lstStyle>
          <a:p>
            <a:pPr>
              <a:defRPr/>
            </a:pPr>
            <a:fld id="{E71E5138-950B-45C5-828C-69EFD31B93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02492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7-</a:t>
            </a:r>
            <a:fld id="{3171C553-AB86-4C75-A765-CC78BA7D34D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7-</a:t>
            </a:r>
            <a:fld id="{5E27D5CE-5897-4350-810D-BE0E5260D1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7-</a:t>
            </a:r>
            <a:fld id="{F6418C28-6B44-4457-988F-2469F8A2B53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7-</a:t>
            </a:r>
            <a:fld id="{26D994E0-AE38-4DAE-A2ED-02168445B3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7-</a:t>
            </a:r>
            <a:fld id="{AA643AEB-4F24-4C40-811C-8DD3DEA248B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7-</a:t>
            </a:r>
            <a:fld id="{BA1A2A71-4FFC-4CE3-A6AB-8E91ECC28D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7-</a:t>
            </a:r>
            <a:fld id="{8FADF72A-F8E4-4ED7-9D13-6F9F85D72A0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7-</a:t>
            </a:r>
            <a:fld id="{442B022A-ADA2-4642-88AB-3B6C0A35BF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6858000" y="64579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7-</a:t>
            </a:r>
            <a:fld id="{46B53A63-4191-4312-8FB6-656251DD72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7-</a:t>
            </a:r>
            <a:fld id="{6952ABC5-CA45-478E-9A15-98AC6CA6176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7-</a:t>
            </a:r>
            <a:fld id="{F5905671-C303-42D0-9B44-E504CEA97FA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333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 Second level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defRPr>
            </a:lvl1pPr>
          </a:lstStyle>
          <a:p>
            <a:pPr>
              <a:defRPr/>
            </a:pPr>
            <a:r>
              <a:rPr lang="en-US" dirty="0"/>
              <a:t>Slide 7-</a:t>
            </a:r>
            <a:fld id="{85E93428-0367-4825-9AF7-7872FD4B8B8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4" r:id="rId7"/>
    <p:sldLayoutId id="2147483800" r:id="rId8"/>
    <p:sldLayoutId id="2147483801" r:id="rId9"/>
    <p:sldLayoutId id="2147483802" r:id="rId10"/>
    <p:sldLayoutId id="214748380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465138" indent="-465138" algn="l" rtl="0" eaLnBrk="0" fontAlgn="base" hangingPunct="0">
        <a:spcBef>
          <a:spcPct val="0"/>
        </a:spcBef>
        <a:spcAft>
          <a:spcPct val="0"/>
        </a:spcAft>
        <a:buClr>
          <a:srgbClr val="FFFF00"/>
        </a:buClr>
        <a:buChar char="•"/>
        <a:defRPr sz="32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579438" indent="-122238" algn="l" rtl="0" eaLnBrk="0" fontAlgn="base" hangingPunct="0">
        <a:spcBef>
          <a:spcPct val="0"/>
        </a:spcBef>
        <a:spcAft>
          <a:spcPct val="0"/>
        </a:spcAft>
        <a:buClr>
          <a:srgbClr val="FFFF00"/>
        </a:buClr>
        <a:buChar char="–"/>
        <a:defRPr sz="32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208088" indent="-2286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32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32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32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32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32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32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BA9F2F74-1174-44F4-8789-92D3E35BEE07}" type="slidenum">
              <a:rPr lang="en-US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2514600"/>
            <a:ext cx="84582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 smtClean="0"/>
              <a:t>UNIT 7:</a:t>
            </a:r>
            <a:br>
              <a:rPr lang="en-US" sz="4400" dirty="0" smtClean="0"/>
            </a:br>
            <a:r>
              <a:rPr lang="en-US" sz="4400" dirty="0" smtClean="0"/>
              <a:t>FIREGROUND DECISION MAKING EXERCISES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8E656A92-BA7F-4177-B36B-6FAFB4AF2946}" type="slidenum">
              <a:rPr lang="en-US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381000" y="838200"/>
            <a:ext cx="8610600" cy="4525963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en-US" sz="2800" dirty="0" smtClean="0">
                <a:cs typeface="Arial" charset="0"/>
              </a:rPr>
              <a:t>The students will:</a:t>
            </a:r>
          </a:p>
          <a:p>
            <a:pPr eaLnBrk="1" hangingPunct="1">
              <a:defRPr/>
            </a:pPr>
            <a:r>
              <a:rPr lang="en-US" sz="2800" dirty="0" smtClean="0">
                <a:cs typeface="Arial" charset="0"/>
              </a:rPr>
              <a:t>State the objectives when confronted with a Type I, II, III, IV, or V occupancy when conducting an analytical sizeup of the structure.</a:t>
            </a:r>
          </a:p>
          <a:p>
            <a:pPr eaLnBrk="1" hangingPunct="1">
              <a:defRPr/>
            </a:pPr>
            <a:r>
              <a:rPr lang="en-US" sz="2800" dirty="0" smtClean="0">
                <a:cs typeface="Arial" charset="0"/>
              </a:rPr>
              <a:t>State the Strategies when confronted with a Type I, II, III, IV, or V occupancy when conducting an analytical sizeup of the structure.</a:t>
            </a:r>
          </a:p>
          <a:p>
            <a:pPr eaLnBrk="1" hangingPunct="1">
              <a:defRPr/>
            </a:pPr>
            <a:r>
              <a:rPr lang="en-US" sz="2800" dirty="0" smtClean="0">
                <a:cs typeface="Arial" charset="0"/>
              </a:rPr>
              <a:t>State the Tactics when confronted with a Type I, II, III, IV, or V occupancy when conducting an analytical sizeup of the structure.</a:t>
            </a:r>
          </a:p>
          <a:p>
            <a:pPr eaLnBrk="1" hangingPunct="1">
              <a:defRPr/>
            </a:pPr>
            <a:r>
              <a:rPr lang="en-US" sz="2800" dirty="0" smtClean="0">
                <a:cs typeface="Arial" charset="0"/>
              </a:rPr>
              <a:t>Identify and write the findings from the walk- around in Columns 1, 2, and 3 of the Primary Factors Chart.</a:t>
            </a:r>
          </a:p>
          <a:p>
            <a:pPr eaLnBrk="1" hangingPunct="1">
              <a:defRPr/>
            </a:pPr>
            <a:endParaRPr lang="en-US" sz="2800" dirty="0" smtClean="0">
              <a:cs typeface="Arial" charset="0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OBJECTIVES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0E8F744D-DF36-49EF-9401-F8AB27F94D2E}" type="slidenum">
              <a:rPr lang="en-US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cs typeface="Arial" charset="0"/>
              </a:rPr>
              <a:t>As a group, prepare a briefing of the findings from the Initial Company Officer (ICO), the Initial Company Officer Assistant (ICOA), the Initial Incident Safety Officer (IISO), Initial Planning Section, and Initial Logistics Section.</a:t>
            </a:r>
          </a:p>
          <a:p>
            <a:pPr eaLnBrk="1" hangingPunct="1">
              <a:defRPr/>
            </a:pPr>
            <a:r>
              <a:rPr lang="en-US" sz="2800" dirty="0" smtClean="0">
                <a:cs typeface="Arial" charset="0"/>
              </a:rPr>
              <a:t>Given a simulated incident where building construction is a critical issue, develop a sizeup report of fireground conditions, complete the Primary Factors Chart, and document progress using the Command Sequence Tactical Chart.</a:t>
            </a:r>
          </a:p>
          <a:p>
            <a:pPr eaLnBrk="1" hangingPunct="1">
              <a:defRPr/>
            </a:pPr>
            <a:endParaRPr lang="en-US" sz="2800" dirty="0" smtClean="0">
              <a:cs typeface="Arial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457200" y="76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OBJECTIVES (</a:t>
            </a:r>
            <a:r>
              <a:rPr lang="en-US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cont'd</a:t>
            </a: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F7135243-8201-40DA-BE77-5D0AFEA76089}" type="slidenum">
              <a:rPr lang="en-US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457200" y="2286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ACTIVITY EXERCISES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34C24723-CDE0-4BCC-8DE8-4A7A3AB776AD}" type="slidenum">
              <a:rPr lang="en-US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85800" y="1676400"/>
            <a:ext cx="7467600" cy="44862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63550" indent="-463550">
              <a:buClr>
                <a:srgbClr val="FFFF00"/>
              </a:buClr>
              <a:buFontTx/>
              <a:buChar char="•"/>
              <a:defRPr/>
            </a:pPr>
            <a:r>
              <a:rPr lang="en-US" sz="36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Frame </a:t>
            </a:r>
            <a:r>
              <a:rPr lang="en-US" sz="36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townhouse</a:t>
            </a:r>
            <a:endParaRPr lang="en-US" sz="36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marL="463550" indent="-463550">
              <a:buClr>
                <a:srgbClr val="FFFF00"/>
              </a:buClr>
              <a:buFontTx/>
              <a:buChar char="•"/>
              <a:defRPr/>
            </a:pPr>
            <a:r>
              <a:rPr lang="en-US" sz="3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Office complex</a:t>
            </a:r>
          </a:p>
          <a:p>
            <a:pPr marL="463550" indent="-463550">
              <a:buClr>
                <a:srgbClr val="FFFF00"/>
              </a:buClr>
              <a:buFontTx/>
              <a:buChar char="•"/>
              <a:defRPr/>
            </a:pPr>
            <a:r>
              <a:rPr lang="en-US" sz="3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Highrise</a:t>
            </a:r>
          </a:p>
          <a:p>
            <a:pPr marL="463550" indent="-463550">
              <a:buClr>
                <a:srgbClr val="FFFF00"/>
              </a:buClr>
              <a:buFontTx/>
              <a:buChar char="•"/>
              <a:defRPr/>
            </a:pPr>
            <a:r>
              <a:rPr lang="en-US" sz="3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Converted mill</a:t>
            </a:r>
          </a:p>
          <a:p>
            <a:pPr marL="463550" indent="-463550">
              <a:buClr>
                <a:srgbClr val="FFFF00"/>
              </a:buClr>
              <a:buFontTx/>
              <a:buChar char="•"/>
              <a:defRPr/>
            </a:pPr>
            <a:r>
              <a:rPr lang="en-US" sz="3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Shopping center</a:t>
            </a:r>
          </a:p>
          <a:p>
            <a:pPr marL="463550" indent="-463550">
              <a:buClr>
                <a:srgbClr val="FFFF00"/>
              </a:buClr>
              <a:buFontTx/>
              <a:buChar char="•"/>
              <a:defRPr/>
            </a:pPr>
            <a:r>
              <a:rPr lang="en-US" sz="3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Bank mansard roof</a:t>
            </a:r>
          </a:p>
          <a:p>
            <a:pPr marL="463550" indent="-463550">
              <a:buClr>
                <a:srgbClr val="FFFF00"/>
              </a:buClr>
              <a:buFontTx/>
              <a:buChar char="•"/>
              <a:defRPr/>
            </a:pPr>
            <a:r>
              <a:rPr lang="en-US" sz="3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Noncombustible warehouse</a:t>
            </a:r>
          </a:p>
          <a:p>
            <a:pPr marL="463550" indent="-463550">
              <a:buClr>
                <a:srgbClr val="FFFF00"/>
              </a:buClr>
              <a:buFontTx/>
              <a:buChar char="•"/>
              <a:defRPr/>
            </a:pPr>
            <a:endParaRPr lang="en-US" sz="36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457200" y="304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STRUCTURE TYPES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7-</a:t>
            </a:r>
            <a:fld id="{D0BED436-39E7-4426-B325-D9590B2AE923}" type="slidenum">
              <a:rPr lang="en-US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457200" y="2057400"/>
            <a:ext cx="82296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Activity 7.1</a:t>
            </a:r>
            <a:br>
              <a:rPr lang="en-US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en-US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Large Exercise Overview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1909</TotalTime>
  <Words>230</Words>
  <Application>Microsoft Office PowerPoint</Application>
  <PresentationFormat>On-screen Show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Custom Design</vt:lpstr>
      <vt:lpstr>UNIT 7: FIREGROUND DECISION MAKING EXERCISES</vt:lpstr>
      <vt:lpstr>OBJECTIVES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 </dc:creator>
  <cp:lastModifiedBy>jvanover</cp:lastModifiedBy>
  <cp:revision>123</cp:revision>
  <cp:lastPrinted>2013-02-21T13:44:52Z</cp:lastPrinted>
  <dcterms:created xsi:type="dcterms:W3CDTF">2009-02-15T17:47:26Z</dcterms:created>
  <dcterms:modified xsi:type="dcterms:W3CDTF">2013-02-21T13:45:05Z</dcterms:modified>
</cp:coreProperties>
</file>